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9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-120" y="-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944EA-D3F4-F043-A478-FC6F9DCFBABB}" type="datetimeFigureOut">
              <a:rPr lang="en-US" smtClean="0"/>
              <a:t>11/4/13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90A84-1392-0C46-9A52-C65D60FED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670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E90A84-1392-0C46-9A52-C65D60FED19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68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602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6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1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591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140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049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981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03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7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341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36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05FFF-BAD5-9F41-BE8B-167BEB94E095}" type="datetimeFigureOut">
              <a:rPr lang="en-US" smtClean="0"/>
              <a:t>11/4/13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19197-1474-7B4C-A6D6-67820D74D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42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hyperlink" Target="https://github.com/arq5x/gemini/issues/207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dk.java.net/" TargetMode="External"/><Relationship Id="rId4" Type="http://schemas.openxmlformats.org/officeDocument/2006/relationships/hyperlink" Target="http://maven.apache.org/" TargetMode="External"/><Relationship Id="rId5" Type="http://schemas.openxmlformats.org/officeDocument/2006/relationships/hyperlink" Target="http://maven.apache.org" TargetMode="External"/><Relationship Id="rId6" Type="http://schemas.openxmlformats.org/officeDocument/2006/relationships/hyperlink" Target="https://svn.code.sf.net/p/dishevelled/code/trunk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ubversion.apache.or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l.dropboxusercontent.com/u/87680069/dsh-variation-cytoscape3-app-1.0-SNAPSHOT.jar" TargetMode="External"/><Relationship Id="rId4" Type="http://schemas.openxmlformats.org/officeDocument/2006/relationships/hyperlink" Target="http://youtu.be/FIjW0pgL5OY" TargetMode="External"/><Relationship Id="rId5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tinyurl.com/qj8e6m5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ishevelled.org/variation-cytoscape3-app" TargetMode="External"/><Relationship Id="rId4" Type="http://schemas.openxmlformats.org/officeDocument/2006/relationships/hyperlink" Target="http://apps.cytoscape.org/apps/variation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vn.code.sf.net/p/dishevelled/code/trunk/variation-cytoscape3-app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Variation </a:t>
            </a:r>
            <a:r>
              <a:rPr lang="en-US" dirty="0" err="1" smtClean="0"/>
              <a:t>Cytoscape</a:t>
            </a:r>
            <a:r>
              <a:rPr lang="en-US" dirty="0" smtClean="0"/>
              <a:t> 3 app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Michael </a:t>
            </a:r>
            <a:r>
              <a:rPr lang="en-US" sz="2400" dirty="0" smtClean="0"/>
              <a:t>L </a:t>
            </a:r>
            <a:r>
              <a:rPr lang="en-US" sz="2400" dirty="0" smtClean="0"/>
              <a:t>Heuer</a:t>
            </a:r>
          </a:p>
          <a:p>
            <a:r>
              <a:rPr lang="en-US" sz="2400" dirty="0" err="1" smtClean="0"/>
              <a:t>dishevelled.org</a:t>
            </a:r>
            <a:endParaRPr lang="en-US" sz="2400" dirty="0" smtClean="0"/>
          </a:p>
          <a:p>
            <a:r>
              <a:rPr lang="en-US" sz="2400" dirty="0" smtClean="0"/>
              <a:t>28 Oct 2013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39074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eatures-p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900"/>
            <a:ext cx="9144000" cy="56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274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ariation-p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900"/>
            <a:ext cx="9144000" cy="56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299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nsequence-p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900"/>
            <a:ext cx="9144000" cy="56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808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o-mappi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7700"/>
            <a:ext cx="9144000" cy="5553748"/>
          </a:xfrm>
          <a:prstGeom prst="rect">
            <a:avLst/>
          </a:prstGeom>
        </p:spPr>
      </p:pic>
      <p:pic>
        <p:nvPicPr>
          <p:cNvPr id="6" name="Picture 5" descr="legen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45" y="5907933"/>
            <a:ext cx="3967243" cy="7913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30736" y="6120962"/>
            <a:ext cx="3467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E.g.</a:t>
            </a:r>
          </a:p>
          <a:p>
            <a:r>
              <a:rPr lang="en-US" sz="1400" dirty="0" smtClean="0">
                <a:hlinkClick r:id="rId5"/>
              </a:rPr>
              <a:t>https://</a:t>
            </a:r>
            <a:r>
              <a:rPr lang="en-US" sz="1400" dirty="0" err="1" smtClean="0">
                <a:hlinkClick r:id="rId5"/>
              </a:rPr>
              <a:t>github.com</a:t>
            </a:r>
            <a:r>
              <a:rPr lang="en-US" sz="1400" dirty="0" smtClean="0">
                <a:hlinkClick r:id="rId5"/>
              </a:rPr>
              <a:t>/arq5x/</a:t>
            </a:r>
            <a:r>
              <a:rPr lang="en-US" sz="1400" dirty="0" err="1" smtClean="0">
                <a:hlinkClick r:id="rId5"/>
              </a:rPr>
              <a:t>gemini</a:t>
            </a:r>
            <a:r>
              <a:rPr lang="en-US" sz="1400" dirty="0" smtClean="0">
                <a:hlinkClick r:id="rId5"/>
              </a:rPr>
              <a:t>/issues/207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15606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asses-with-descrip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0100"/>
            <a:ext cx="9144000" cy="524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70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Hacking variation-cytoscape3-app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3500" dirty="0"/>
              <a:t>Install</a:t>
            </a:r>
            <a:endParaRPr lang="en-US" sz="3500" dirty="0" smtClean="0">
              <a:effectLst/>
            </a:endParaRPr>
          </a:p>
          <a:p>
            <a:pPr fontAlgn="base"/>
            <a:r>
              <a:rPr lang="en-US" sz="3500" dirty="0"/>
              <a:t>Subversion, </a:t>
            </a:r>
            <a:r>
              <a:rPr lang="en-US" sz="3500" u="sng" dirty="0">
                <a:hlinkClick r:id="rId2"/>
              </a:rPr>
              <a:t>http://</a:t>
            </a:r>
            <a:r>
              <a:rPr lang="en-US" sz="3500" u="sng" dirty="0" err="1">
                <a:hlinkClick r:id="rId2"/>
              </a:rPr>
              <a:t>subversion.apache.org</a:t>
            </a:r>
            <a:endParaRPr lang="en-US" sz="3500" dirty="0"/>
          </a:p>
          <a:p>
            <a:pPr fontAlgn="base"/>
            <a:r>
              <a:rPr lang="en-US" sz="3500" dirty="0"/>
              <a:t>JDK 1.7 or later,</a:t>
            </a:r>
            <a:r>
              <a:rPr lang="en-US" sz="3500" dirty="0">
                <a:hlinkClick r:id="rId3"/>
              </a:rPr>
              <a:t> </a:t>
            </a:r>
            <a:r>
              <a:rPr lang="en-US" sz="3500" u="sng" dirty="0">
                <a:hlinkClick r:id="rId3"/>
              </a:rPr>
              <a:t>http://openjdk.java.net</a:t>
            </a:r>
            <a:endParaRPr lang="en-US" sz="3500" dirty="0"/>
          </a:p>
          <a:p>
            <a:pPr fontAlgn="base"/>
            <a:r>
              <a:rPr lang="en-US" sz="3500" dirty="0"/>
              <a:t>Apache Maven 3.1.0 or later,</a:t>
            </a:r>
            <a:r>
              <a:rPr lang="en-US" sz="3500" dirty="0">
                <a:hlinkClick r:id="rId4"/>
              </a:rPr>
              <a:t> </a:t>
            </a:r>
            <a:r>
              <a:rPr lang="en-US" sz="3500" u="sng" dirty="0">
                <a:hlinkClick r:id="rId5"/>
              </a:rPr>
              <a:t>http://maven.apache.org</a:t>
            </a:r>
            <a:endParaRPr lang="en-US" sz="3500" dirty="0"/>
          </a:p>
          <a:p>
            <a:pPr marL="0" indent="0">
              <a:buNone/>
            </a:pPr>
            <a:r>
              <a:rPr lang="en-US" sz="3500" dirty="0" smtClean="0"/>
              <a:t/>
            </a:r>
            <a:br>
              <a:rPr lang="en-US" sz="3500" dirty="0" smtClean="0"/>
            </a:br>
            <a:r>
              <a:rPr lang="en-US" sz="3500" dirty="0"/>
              <a:t>Checkout </a:t>
            </a:r>
            <a:r>
              <a:rPr lang="en-US" sz="3500" dirty="0" err="1"/>
              <a:t>dishevelled.org</a:t>
            </a:r>
            <a:endParaRPr lang="en-US" sz="3500" dirty="0" smtClean="0">
              <a:effectLst/>
            </a:endParaRPr>
          </a:p>
          <a:p>
            <a:pPr marL="0" indent="0">
              <a:buNone/>
            </a:pPr>
            <a:r>
              <a:rPr lang="en-US" sz="3500" dirty="0" smtClean="0"/>
              <a:t/>
            </a:r>
            <a:br>
              <a:rPr lang="en-US" sz="3500" dirty="0" smtClean="0"/>
            </a:br>
            <a:r>
              <a:rPr lang="en-US" sz="3500" dirty="0">
                <a:latin typeface="Lucida Console"/>
                <a:cs typeface="Lucida Console"/>
              </a:rPr>
              <a:t>$ </a:t>
            </a:r>
            <a:r>
              <a:rPr lang="en-US" sz="3500" dirty="0" err="1">
                <a:latin typeface="Lucida Console"/>
                <a:cs typeface="Lucida Console"/>
              </a:rPr>
              <a:t>svn</a:t>
            </a:r>
            <a:r>
              <a:rPr lang="en-US" sz="3500" dirty="0">
                <a:latin typeface="Lucida Console"/>
                <a:cs typeface="Lucida Console"/>
              </a:rPr>
              <a:t> </a:t>
            </a:r>
            <a:r>
              <a:rPr lang="en-US" sz="3500" dirty="0" smtClean="0">
                <a:latin typeface="Lucida Console"/>
                <a:cs typeface="Lucida Console"/>
              </a:rPr>
              <a:t>co </a:t>
            </a:r>
            <a:r>
              <a:rPr lang="en-US" sz="3500" u="sng" dirty="0">
                <a:latin typeface="Lucida Console"/>
                <a:cs typeface="Lucida Console"/>
                <a:hlinkClick r:id="rId6"/>
              </a:rPr>
              <a:t>https://svn.code.sf.net/p/dishevelled/code/trunk</a:t>
            </a:r>
            <a:r>
              <a:rPr lang="en-US" sz="3500" dirty="0">
                <a:latin typeface="Lucida Console"/>
                <a:cs typeface="Lucida Console"/>
              </a:rPr>
              <a:t> </a:t>
            </a:r>
            <a:r>
              <a:rPr lang="en-US" sz="3500" dirty="0" err="1">
                <a:latin typeface="Lucida Console"/>
                <a:cs typeface="Lucida Console"/>
              </a:rPr>
              <a:t>dishevelled</a:t>
            </a:r>
            <a:r>
              <a:rPr lang="en-US" sz="3500" dirty="0">
                <a:latin typeface="Lucida Console"/>
                <a:cs typeface="Lucida Console"/>
              </a:rPr>
              <a:t>-trunk</a:t>
            </a:r>
            <a:endParaRPr lang="en-US" sz="3500" dirty="0" smtClean="0">
              <a:effectLst/>
              <a:latin typeface="Lucida Console"/>
              <a:cs typeface="Lucida Console"/>
            </a:endParaRPr>
          </a:p>
          <a:p>
            <a:pPr marL="0" indent="0">
              <a:buNone/>
            </a:pPr>
            <a:r>
              <a:rPr lang="en-US" sz="3500" dirty="0" smtClean="0"/>
              <a:t/>
            </a:r>
            <a:br>
              <a:rPr lang="en-US" sz="3500" dirty="0" smtClean="0"/>
            </a:br>
            <a:r>
              <a:rPr lang="en-US" sz="3500" dirty="0"/>
              <a:t>Install the entire lot (will take a few minutes)</a:t>
            </a:r>
            <a:endParaRPr lang="en-US" sz="3500" dirty="0" smtClean="0">
              <a:effectLst/>
            </a:endParaRPr>
          </a:p>
          <a:p>
            <a:pPr marL="0" indent="0">
              <a:buNone/>
            </a:pPr>
            <a:r>
              <a:rPr lang="en-US" sz="3500" dirty="0" smtClean="0"/>
              <a:t/>
            </a:r>
            <a:br>
              <a:rPr lang="en-US" sz="3500" dirty="0" smtClean="0"/>
            </a:br>
            <a:r>
              <a:rPr lang="en-US" sz="3500" dirty="0">
                <a:latin typeface="Lucida Console"/>
                <a:cs typeface="Lucida Console"/>
              </a:rPr>
              <a:t>$ cd </a:t>
            </a:r>
            <a:r>
              <a:rPr lang="en-US" sz="3500" dirty="0" err="1">
                <a:latin typeface="Lucida Console"/>
                <a:cs typeface="Lucida Console"/>
              </a:rPr>
              <a:t>dishevelled</a:t>
            </a:r>
            <a:r>
              <a:rPr lang="en-US" sz="3500" dirty="0">
                <a:latin typeface="Lucida Console"/>
                <a:cs typeface="Lucida Console"/>
              </a:rPr>
              <a:t>-trunk</a:t>
            </a:r>
            <a:endParaRPr lang="en-US" sz="3500" dirty="0" smtClean="0">
              <a:effectLst/>
              <a:latin typeface="Lucida Console"/>
              <a:cs typeface="Lucida Console"/>
            </a:endParaRPr>
          </a:p>
          <a:p>
            <a:pPr marL="0" indent="0">
              <a:buNone/>
            </a:pPr>
            <a:r>
              <a:rPr lang="en-US" sz="3500" dirty="0">
                <a:latin typeface="Lucida Console"/>
                <a:cs typeface="Lucida Console"/>
              </a:rPr>
              <a:t>$ </a:t>
            </a:r>
            <a:r>
              <a:rPr lang="en-US" sz="3500" dirty="0" err="1">
                <a:latin typeface="Lucida Console"/>
                <a:cs typeface="Lucida Console"/>
              </a:rPr>
              <a:t>mvn</a:t>
            </a:r>
            <a:r>
              <a:rPr lang="en-US" sz="3500" dirty="0">
                <a:latin typeface="Lucida Console"/>
                <a:cs typeface="Lucida Console"/>
              </a:rPr>
              <a:t> install</a:t>
            </a:r>
            <a:endParaRPr lang="en-US" sz="3500" dirty="0" smtClean="0">
              <a:effectLst/>
              <a:latin typeface="Lucida Console"/>
              <a:cs typeface="Lucida Console"/>
            </a:endParaRPr>
          </a:p>
          <a:p>
            <a:pPr marL="0" indent="0">
              <a:buNone/>
            </a:pPr>
            <a:r>
              <a:rPr lang="en-US" sz="3500" dirty="0" smtClean="0">
                <a:latin typeface="Courier"/>
                <a:cs typeface="Courier"/>
              </a:rPr>
              <a:t/>
            </a:r>
            <a:br>
              <a:rPr lang="en-US" sz="3500" dirty="0" smtClean="0">
                <a:latin typeface="Courier"/>
                <a:cs typeface="Courier"/>
              </a:rPr>
            </a:br>
            <a:r>
              <a:rPr lang="en-US" sz="3500" dirty="0"/>
              <a:t>Package variation-cytoscape3-app</a:t>
            </a:r>
            <a:endParaRPr lang="en-US" sz="3500" dirty="0" smtClean="0">
              <a:effectLst/>
            </a:endParaRPr>
          </a:p>
          <a:p>
            <a:pPr marL="0" indent="0">
              <a:buNone/>
            </a:pPr>
            <a:r>
              <a:rPr lang="en-US" sz="3500" dirty="0" smtClean="0">
                <a:latin typeface="Courier"/>
                <a:cs typeface="Courier"/>
              </a:rPr>
              <a:t/>
            </a:r>
            <a:br>
              <a:rPr lang="en-US" sz="3500" dirty="0" smtClean="0">
                <a:latin typeface="Courier"/>
                <a:cs typeface="Courier"/>
              </a:rPr>
            </a:br>
            <a:r>
              <a:rPr lang="en-US" sz="3500" dirty="0">
                <a:latin typeface="Lucida Console"/>
                <a:cs typeface="Lucida Console"/>
              </a:rPr>
              <a:t>$ cd variation-cytoscape3-app</a:t>
            </a:r>
            <a:endParaRPr lang="en-US" sz="3500" dirty="0" smtClean="0">
              <a:effectLst/>
              <a:latin typeface="Lucida Console"/>
              <a:cs typeface="Lucida Console"/>
            </a:endParaRPr>
          </a:p>
          <a:p>
            <a:pPr marL="0" indent="0">
              <a:buNone/>
            </a:pPr>
            <a:r>
              <a:rPr lang="en-US" sz="3500" dirty="0">
                <a:latin typeface="Lucida Console"/>
                <a:cs typeface="Lucida Console"/>
              </a:rPr>
              <a:t>$ </a:t>
            </a:r>
            <a:r>
              <a:rPr lang="en-US" sz="3500" dirty="0" err="1">
                <a:latin typeface="Lucida Console"/>
                <a:cs typeface="Lucida Console"/>
              </a:rPr>
              <a:t>mvn</a:t>
            </a:r>
            <a:r>
              <a:rPr lang="en-US" sz="3500" dirty="0">
                <a:latin typeface="Lucida Console"/>
                <a:cs typeface="Lucida Console"/>
              </a:rPr>
              <a:t> package</a:t>
            </a:r>
            <a:endParaRPr lang="en-US" sz="3500" dirty="0" smtClean="0">
              <a:effectLst/>
              <a:latin typeface="Lucida Console"/>
              <a:cs typeface="Lucida Console"/>
            </a:endParaRPr>
          </a:p>
          <a:p>
            <a:pPr marL="0" indent="0">
              <a:buNone/>
            </a:pPr>
            <a:r>
              <a:rPr lang="en-US" sz="3500" dirty="0" smtClean="0"/>
              <a:t/>
            </a:r>
            <a:br>
              <a:rPr lang="en-US" sz="3500" dirty="0" smtClean="0"/>
            </a:br>
            <a:r>
              <a:rPr lang="en-US" sz="3500" dirty="0"/>
              <a:t>Load target/dsh-variation-cytoscape3-app-1.0-SNAPSHOT.jar in </a:t>
            </a:r>
            <a:r>
              <a:rPr lang="en-US" sz="3500" dirty="0" err="1"/>
              <a:t>Cytoscape</a:t>
            </a:r>
            <a:r>
              <a:rPr lang="en-US" sz="3500" dirty="0"/>
              <a:t> 3.x</a:t>
            </a:r>
            <a:endParaRPr lang="en-US" sz="3500" dirty="0" smtClean="0">
              <a:effectLst/>
            </a:endParaRPr>
          </a:p>
          <a:p>
            <a:pPr marL="0" indent="0">
              <a:buNone/>
            </a:pPr>
            <a:r>
              <a:rPr lang="en-US" sz="3500" dirty="0" smtClean="0"/>
              <a:t/>
            </a:r>
            <a:br>
              <a:rPr lang="en-US" sz="3500" dirty="0" smtClean="0"/>
            </a:br>
            <a:r>
              <a:rPr lang="en-US" sz="3500" dirty="0"/>
              <a:t>Apps → App Manager → Install from File...</a:t>
            </a:r>
            <a:endParaRPr lang="en-US" sz="3500" dirty="0" smtClean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468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Using variation-cytoscape3-app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 smtClean="0"/>
              <a:t>Download snapshot release</a:t>
            </a:r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>
                <a:hlinkClick r:id="rId2"/>
              </a:rPr>
              <a:t>http://</a:t>
            </a:r>
            <a:r>
              <a:rPr lang="en-US" sz="1600" dirty="0" err="1" smtClean="0">
                <a:hlinkClick r:id="rId2"/>
              </a:rPr>
              <a:t>tinyurl.com</a:t>
            </a:r>
            <a:r>
              <a:rPr lang="en-US" sz="1600" dirty="0" smtClean="0">
                <a:hlinkClick r:id="rId2"/>
              </a:rPr>
              <a:t>/qj8e6m5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 </a:t>
            </a:r>
            <a:r>
              <a:rPr lang="en-US" sz="1600" dirty="0" smtClean="0"/>
              <a:t> or</a:t>
            </a:r>
            <a:endParaRPr lang="en-US" sz="1600" dirty="0"/>
          </a:p>
          <a:p>
            <a:pPr marL="0" indent="0">
              <a:buNone/>
            </a:pPr>
            <a:r>
              <a:rPr lang="en-US" sz="1600" u="sng" dirty="0">
                <a:hlinkClick r:id="rId3"/>
              </a:rPr>
              <a:t>https://dl.dropboxusercontent.com/u/87680069/dsh-variation-cytoscape3-app-1.0-SNAPSHOT.jar</a:t>
            </a:r>
            <a:endParaRPr lang="en-US" sz="1600" dirty="0" smtClean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Video walkthrough</a:t>
            </a:r>
          </a:p>
          <a:p>
            <a:pPr marL="0" indent="0">
              <a:buNone/>
            </a:pPr>
            <a:endParaRPr lang="en-US" sz="1600" dirty="0">
              <a:hlinkClick r:id="rId4"/>
            </a:endParaRPr>
          </a:p>
          <a:p>
            <a:pPr marL="0" indent="0">
              <a:buNone/>
            </a:pPr>
            <a:r>
              <a:rPr lang="en-US" sz="1600" dirty="0" smtClean="0">
                <a:hlinkClick r:id="rId4"/>
              </a:rPr>
              <a:t>http://youtu.be/FIjW0pgL5OY</a:t>
            </a:r>
            <a:endParaRPr lang="en-US" sz="1600" dirty="0"/>
          </a:p>
        </p:txBody>
      </p:sp>
      <p:pic>
        <p:nvPicPr>
          <p:cNvPr id="4" name="Picture 3" descr="youtube-screenshot.tif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767" y="3495264"/>
            <a:ext cx="4933540" cy="300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907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Availability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The Variation app for </a:t>
            </a:r>
            <a:r>
              <a:rPr lang="en-US" sz="1600" dirty="0" err="1"/>
              <a:t>Cytoscape</a:t>
            </a:r>
            <a:r>
              <a:rPr lang="en-US" sz="1600" dirty="0"/>
              <a:t> 3 is </a:t>
            </a:r>
            <a:r>
              <a:rPr lang="en-US" sz="1600" dirty="0" smtClean="0"/>
              <a:t>Free/</a:t>
            </a:r>
            <a:r>
              <a:rPr lang="en-US" sz="1600" dirty="0" err="1" smtClean="0"/>
              <a:t>Libre</a:t>
            </a:r>
            <a:r>
              <a:rPr lang="en-US" sz="1600" dirty="0" smtClean="0"/>
              <a:t> and Open Source software.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smtClean="0"/>
              <a:t>Licensed </a:t>
            </a:r>
            <a:r>
              <a:rPr lang="en-US" sz="1600" dirty="0"/>
              <a:t>GNU Lesser General Public License (LGPL), version 3 or </a:t>
            </a:r>
            <a:r>
              <a:rPr lang="en-US" sz="1600" dirty="0" smtClean="0"/>
              <a:t>later.</a:t>
            </a:r>
          </a:p>
          <a:p>
            <a:pPr marL="0" indent="0">
              <a:buNone/>
            </a:pPr>
            <a:endParaRPr lang="en-US" sz="1600" dirty="0" smtClean="0">
              <a:effectLst/>
            </a:endParaRP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 smtClean="0">
              <a:effectLst/>
            </a:endParaRPr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/>
              <a:t>Source in subversion repository at</a:t>
            </a:r>
          </a:p>
          <a:p>
            <a:pPr marL="0" indent="0">
              <a:buNone/>
            </a:pPr>
            <a:r>
              <a:rPr lang="en-US" sz="1600" u="sng" dirty="0" smtClean="0">
                <a:hlinkClick r:id="rId2"/>
              </a:rPr>
              <a:t>https</a:t>
            </a:r>
            <a:r>
              <a:rPr lang="en-US" sz="1600" u="sng" dirty="0">
                <a:hlinkClick r:id="rId2"/>
              </a:rPr>
              <a:t>://svn.code.sf.net/p/dishevelled/code/trunk/variation-cytoscape3-</a:t>
            </a:r>
            <a:r>
              <a:rPr lang="en-US" sz="1600" u="sng" dirty="0" smtClean="0">
                <a:hlinkClick r:id="rId2"/>
              </a:rPr>
              <a:t>app</a:t>
            </a:r>
            <a:endParaRPr lang="en-US" sz="1600" dirty="0" smtClean="0">
              <a:effectLst/>
            </a:endParaRPr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/>
              <a:t>Developer home </a:t>
            </a:r>
            <a:r>
              <a:rPr lang="en-US" sz="1600" dirty="0"/>
              <a:t>page </a:t>
            </a:r>
            <a:r>
              <a:rPr lang="en-US" sz="1600" dirty="0" smtClean="0"/>
              <a:t>at</a:t>
            </a:r>
          </a:p>
          <a:p>
            <a:pPr marL="0" indent="0">
              <a:buNone/>
            </a:pPr>
            <a:r>
              <a:rPr lang="en-US" sz="1600" u="sng" dirty="0" smtClean="0">
                <a:hlinkClick r:id="rId3"/>
              </a:rPr>
              <a:t>http</a:t>
            </a:r>
            <a:r>
              <a:rPr lang="en-US" sz="1600" u="sng" dirty="0">
                <a:hlinkClick r:id="rId3"/>
              </a:rPr>
              <a:t>://www.dishevelled.org/variation-cytoscape3-</a:t>
            </a:r>
            <a:r>
              <a:rPr lang="en-US" sz="1600" u="sng" dirty="0" smtClean="0">
                <a:hlinkClick r:id="rId3"/>
              </a:rPr>
              <a:t>app</a:t>
            </a:r>
            <a:endParaRPr lang="en-US" sz="1600" dirty="0" smtClean="0"/>
          </a:p>
          <a:p>
            <a:pPr marL="0" indent="0">
              <a:buNone/>
            </a:pPr>
            <a:endParaRPr lang="en-US" sz="1600" dirty="0">
              <a:effectLst/>
            </a:endParaRPr>
          </a:p>
          <a:p>
            <a:pPr marL="0" indent="0">
              <a:buNone/>
            </a:pPr>
            <a:r>
              <a:rPr lang="en-US" sz="1600" dirty="0" smtClean="0"/>
              <a:t>Will be available on the </a:t>
            </a:r>
            <a:r>
              <a:rPr lang="en-US" sz="1600" dirty="0" err="1" smtClean="0"/>
              <a:t>Cytoscape</a:t>
            </a:r>
            <a:r>
              <a:rPr lang="en-US" sz="1600" dirty="0" smtClean="0"/>
              <a:t> 3 App Store in Q1 2014 at</a:t>
            </a:r>
          </a:p>
          <a:p>
            <a:pPr marL="0" indent="0">
              <a:buNone/>
            </a:pPr>
            <a:r>
              <a:rPr lang="en-US" sz="1600" u="sng" dirty="0" smtClean="0">
                <a:hlinkClick r:id="rId4"/>
              </a:rPr>
              <a:t>http://apps.cytoscape.org/apps/variation</a:t>
            </a:r>
            <a:endParaRPr lang="en-US" sz="1600" dirty="0"/>
          </a:p>
          <a:p>
            <a:pPr marL="0" indent="0">
              <a:buNone/>
            </a:pPr>
            <a:endParaRPr lang="en-US" sz="1600" dirty="0">
              <a:effectLst/>
            </a:endParaRPr>
          </a:p>
          <a:p>
            <a:pPr marL="0" indent="0">
              <a:buNone/>
            </a:pPr>
            <a:endParaRPr lang="en-US" sz="1600" dirty="0" smtClean="0">
              <a:effectLst/>
            </a:endParaRP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5" name="Picture 4" descr="osi_standard_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179" y="2705097"/>
            <a:ext cx="783422" cy="895026"/>
          </a:xfrm>
          <a:prstGeom prst="rect">
            <a:avLst/>
          </a:prstGeom>
        </p:spPr>
      </p:pic>
      <p:pic>
        <p:nvPicPr>
          <p:cNvPr id="6" name="Picture 5" descr="lgplv3-147x5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212" y="2835373"/>
            <a:ext cx="1801295" cy="62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758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Retrieve features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Given a network with nodes annotated with </a:t>
            </a:r>
            <a:r>
              <a:rPr lang="en-US" dirty="0" err="1"/>
              <a:t>Ensembl</a:t>
            </a:r>
            <a:r>
              <a:rPr lang="en-US" dirty="0"/>
              <a:t> gene </a:t>
            </a:r>
            <a:r>
              <a:rPr lang="en-US" dirty="0" smtClean="0"/>
              <a:t>ids</a:t>
            </a:r>
          </a:p>
          <a:p>
            <a:pPr marL="0" indent="0">
              <a:buNone/>
            </a:pPr>
            <a:endParaRPr lang="en-US" dirty="0" smtClean="0">
              <a:effectLst/>
            </a:endParaRPr>
          </a:p>
          <a:p>
            <a:r>
              <a:rPr lang="en-US" dirty="0" smtClean="0"/>
              <a:t>Apps </a:t>
            </a:r>
            <a:r>
              <a:rPr lang="en-US" dirty="0"/>
              <a:t>→ Variation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</a:t>
            </a:r>
            <a:r>
              <a:rPr lang="en-US" dirty="0" err="1"/>
              <a:t>Ensembl</a:t>
            </a:r>
            <a:r>
              <a:rPr lang="en-US" dirty="0"/>
              <a:t> gene id column: field to correct node table column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Feature service: combo box to desired implementation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Click </a:t>
            </a:r>
            <a:r>
              <a:rPr lang="en-US" dirty="0"/>
              <a:t>the Apply button if any configuration data changes</a:t>
            </a:r>
            <a:endParaRPr lang="en-US" dirty="0" smtClean="0">
              <a:effectLst/>
            </a:endParaRPr>
          </a:p>
          <a:p>
            <a:r>
              <a:rPr lang="en-US" dirty="0" smtClean="0"/>
              <a:t>Click </a:t>
            </a:r>
            <a:r>
              <a:rPr lang="en-US" dirty="0"/>
              <a:t>Retrieve features... tool bar button</a:t>
            </a:r>
            <a:endParaRPr lang="en-US" dirty="0" smtClean="0">
              <a:effectLst/>
            </a:endParaRPr>
          </a:p>
          <a:p>
            <a:r>
              <a:rPr lang="en-US" dirty="0" smtClean="0"/>
              <a:t>All </a:t>
            </a:r>
            <a:r>
              <a:rPr lang="en-US" dirty="0"/>
              <a:t>genomic features associated with the nodes in the current network are displayed in the Feature view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pic>
        <p:nvPicPr>
          <p:cNvPr id="5" name="Picture 4" descr="retriev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8576" y="-121757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905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Add variations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Given a network with nodes annotated with </a:t>
            </a:r>
            <a:r>
              <a:rPr lang="en-US" dirty="0" err="1"/>
              <a:t>Ensembl</a:t>
            </a:r>
            <a:r>
              <a:rPr lang="en-US" dirty="0"/>
              <a:t> gene </a:t>
            </a:r>
            <a:r>
              <a:rPr lang="en-US" dirty="0" smtClean="0"/>
              <a:t>ids</a:t>
            </a:r>
          </a:p>
          <a:p>
            <a:pPr marL="0" indent="0">
              <a:buNone/>
            </a:pPr>
            <a:endParaRPr lang="en-US" dirty="0" smtClean="0">
              <a:effectLst/>
            </a:endParaRPr>
          </a:p>
          <a:p>
            <a:r>
              <a:rPr lang="en-US" dirty="0" smtClean="0"/>
              <a:t>Apps </a:t>
            </a:r>
            <a:r>
              <a:rPr lang="en-US" dirty="0"/>
              <a:t>→ Variation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</a:t>
            </a:r>
            <a:r>
              <a:rPr lang="en-US" dirty="0" err="1"/>
              <a:t>Ensembl</a:t>
            </a:r>
            <a:r>
              <a:rPr lang="en-US" dirty="0"/>
              <a:t> gene id column: field to correct node table column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Feature service: combo box to desired implementation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Variation service: combo box to desired implementation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Click </a:t>
            </a:r>
            <a:r>
              <a:rPr lang="en-US" dirty="0"/>
              <a:t>the Apply button if any configuration data changes</a:t>
            </a:r>
            <a:endParaRPr lang="en-US" dirty="0" smtClean="0">
              <a:effectLst/>
            </a:endParaRPr>
          </a:p>
          <a:p>
            <a:r>
              <a:rPr lang="en-US" dirty="0" smtClean="0"/>
              <a:t>Click </a:t>
            </a:r>
            <a:r>
              <a:rPr lang="en-US" dirty="0"/>
              <a:t>Add variations... tool bar button</a:t>
            </a:r>
            <a:endParaRPr lang="en-US" dirty="0" smtClean="0">
              <a:effectLst/>
            </a:endParaRPr>
          </a:p>
          <a:p>
            <a:r>
              <a:rPr lang="en-US" dirty="0" smtClean="0"/>
              <a:t>All </a:t>
            </a:r>
            <a:r>
              <a:rPr lang="en-US" dirty="0"/>
              <a:t>genomic features associated with the nodes in the current network are </a:t>
            </a:r>
            <a:r>
              <a:rPr lang="en-US" dirty="0" smtClean="0"/>
              <a:t>displayed </a:t>
            </a:r>
            <a:r>
              <a:rPr lang="en-US" dirty="0"/>
              <a:t>in the Feature view</a:t>
            </a:r>
            <a:endParaRPr lang="en-US" dirty="0" smtClean="0">
              <a:effectLst/>
            </a:endParaRPr>
          </a:p>
          <a:p>
            <a:r>
              <a:rPr lang="en-US" dirty="0" smtClean="0"/>
              <a:t>All </a:t>
            </a:r>
            <a:r>
              <a:rPr lang="en-US" dirty="0"/>
              <a:t>variations associated with the genomic features associated with the nodes in the current network are displayed in the Variation view</a:t>
            </a:r>
            <a:endParaRPr lang="en-US" dirty="0" smtClean="0">
              <a:effectLst/>
            </a:endParaRPr>
          </a:p>
          <a:p>
            <a:r>
              <a:rPr lang="en-US" dirty="0" smtClean="0"/>
              <a:t>A </a:t>
            </a:r>
            <a:r>
              <a:rPr lang="en-US" dirty="0"/>
              <a:t>new column ‘</a:t>
            </a:r>
            <a:r>
              <a:rPr lang="en-US" dirty="0" err="1"/>
              <a:t>variation_count</a:t>
            </a:r>
            <a:r>
              <a:rPr lang="en-US" dirty="0"/>
              <a:t>’ is added to the node table with the aggregate total count of variations per node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966" y="437486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83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/>
              <a:t>Annotate variation consequences task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778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Given a network with nodes annotated with </a:t>
            </a:r>
            <a:r>
              <a:rPr lang="en-US" dirty="0" err="1"/>
              <a:t>Ensembl</a:t>
            </a:r>
            <a:r>
              <a:rPr lang="en-US" dirty="0"/>
              <a:t> gene </a:t>
            </a:r>
            <a:r>
              <a:rPr lang="en-US" dirty="0" smtClean="0"/>
              <a:t>ids</a:t>
            </a:r>
          </a:p>
          <a:p>
            <a:pPr marL="0" indent="0">
              <a:buNone/>
            </a:pPr>
            <a:endParaRPr lang="en-US" dirty="0" smtClean="0">
              <a:effectLst/>
            </a:endParaRPr>
          </a:p>
          <a:p>
            <a:r>
              <a:rPr lang="en-US" dirty="0" smtClean="0"/>
              <a:t>Apps </a:t>
            </a:r>
            <a:r>
              <a:rPr lang="en-US" dirty="0"/>
              <a:t>→ Variation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</a:t>
            </a:r>
            <a:r>
              <a:rPr lang="en-US" dirty="0" err="1"/>
              <a:t>Ensembl</a:t>
            </a:r>
            <a:r>
              <a:rPr lang="en-US" dirty="0"/>
              <a:t> gene id column: field to correct node table column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Feature service: combo box to desired implementation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Variation service: combo box to desired implementation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Consequence service: combo box to desired implementation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Click </a:t>
            </a:r>
            <a:r>
              <a:rPr lang="en-US" dirty="0"/>
              <a:t>the Apply button if any configuration data changes</a:t>
            </a:r>
            <a:endParaRPr lang="en-US" dirty="0" smtClean="0">
              <a:effectLst/>
            </a:endParaRPr>
          </a:p>
          <a:p>
            <a:r>
              <a:rPr lang="en-US" dirty="0" smtClean="0"/>
              <a:t>Click </a:t>
            </a:r>
            <a:r>
              <a:rPr lang="en-US" dirty="0"/>
              <a:t>Annotate variation consequences... tool bar button</a:t>
            </a:r>
            <a:endParaRPr lang="en-US" dirty="0" smtClean="0">
              <a:effectLst/>
            </a:endParaRPr>
          </a:p>
          <a:p>
            <a:r>
              <a:rPr lang="en-US" dirty="0" smtClean="0"/>
              <a:t>All </a:t>
            </a:r>
            <a:r>
              <a:rPr lang="en-US" dirty="0"/>
              <a:t>genomic features associated with the nodes in the current network are displayed in the Feature view</a:t>
            </a:r>
            <a:endParaRPr lang="en-US" dirty="0" smtClean="0">
              <a:effectLst/>
            </a:endParaRPr>
          </a:p>
          <a:p>
            <a:r>
              <a:rPr lang="en-US" dirty="0" smtClean="0"/>
              <a:t>All </a:t>
            </a:r>
            <a:r>
              <a:rPr lang="en-US" dirty="0"/>
              <a:t>variations associated with the genomic features associated with the nodes in the current network are displayed in the Variation view</a:t>
            </a:r>
            <a:endParaRPr lang="en-US" dirty="0" smtClean="0">
              <a:effectLst/>
            </a:endParaRPr>
          </a:p>
          <a:p>
            <a:r>
              <a:rPr lang="en-US" dirty="0" smtClean="0"/>
              <a:t>All </a:t>
            </a:r>
            <a:r>
              <a:rPr lang="en-US" dirty="0"/>
              <a:t>variation consequences for all variations associated with the genomic features associated with the nodes in the current network are displayed in the Consequence view</a:t>
            </a:r>
            <a:endParaRPr lang="en-US" dirty="0" smtClean="0">
              <a:effectLst/>
            </a:endParaRPr>
          </a:p>
          <a:p>
            <a:r>
              <a:rPr lang="en-US" dirty="0" smtClean="0"/>
              <a:t>A </a:t>
            </a:r>
            <a:r>
              <a:rPr lang="en-US" dirty="0"/>
              <a:t>new column ‘</a:t>
            </a:r>
            <a:r>
              <a:rPr lang="en-US" dirty="0" err="1"/>
              <a:t>variation_count</a:t>
            </a:r>
            <a:r>
              <a:rPr lang="en-US" dirty="0"/>
              <a:t>’ is added to the node table with the aggregate total count of variations per node</a:t>
            </a:r>
            <a:endParaRPr lang="en-US" dirty="0" smtClean="0">
              <a:effectLst/>
            </a:endParaRPr>
          </a:p>
          <a:p>
            <a:r>
              <a:rPr lang="en-US" dirty="0" smtClean="0"/>
              <a:t>A </a:t>
            </a:r>
            <a:r>
              <a:rPr lang="en-US" dirty="0"/>
              <a:t>new column ‘</a:t>
            </a:r>
            <a:r>
              <a:rPr lang="en-US" dirty="0" err="1"/>
              <a:t>variation_consequence_count</a:t>
            </a:r>
            <a:r>
              <a:rPr lang="en-US" dirty="0"/>
              <a:t>’ is added to the node table with the aggregate total count of variation consequences per node</a:t>
            </a:r>
            <a:endParaRPr lang="en-US" dirty="0" smtClean="0">
              <a:effectLst/>
            </a:endParaRPr>
          </a:p>
          <a:p>
            <a:r>
              <a:rPr lang="en-US" dirty="0" smtClean="0"/>
              <a:t>New </a:t>
            </a:r>
            <a:r>
              <a:rPr lang="en-US" dirty="0"/>
              <a:t>columns for each Sequence Ontology (SO) consequence term (e.g. ‘</a:t>
            </a:r>
            <a:r>
              <a:rPr lang="en-US" dirty="0" err="1"/>
              <a:t>stop_gained</a:t>
            </a:r>
            <a:r>
              <a:rPr lang="en-US" dirty="0"/>
              <a:t>’, ‘</a:t>
            </a:r>
            <a:r>
              <a:rPr lang="en-US" dirty="0" err="1"/>
              <a:t>stop_lost</a:t>
            </a:r>
            <a:r>
              <a:rPr lang="en-US" dirty="0"/>
              <a:t>’) are added to the node table with the aggregate total count of variation consequences per node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966" y="437486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160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/>
              <a:t>Predict variation consequences task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778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Given a network with nodes annotated with </a:t>
            </a:r>
            <a:r>
              <a:rPr lang="en-US" dirty="0" err="1"/>
              <a:t>Ensembl</a:t>
            </a:r>
            <a:r>
              <a:rPr lang="en-US" dirty="0"/>
              <a:t> gene </a:t>
            </a:r>
            <a:r>
              <a:rPr lang="en-US" dirty="0" smtClean="0"/>
              <a:t>ids</a:t>
            </a:r>
          </a:p>
          <a:p>
            <a:pPr marL="0" indent="0">
              <a:buNone/>
            </a:pPr>
            <a:endParaRPr lang="en-US" dirty="0" smtClean="0">
              <a:effectLst/>
            </a:endParaRPr>
          </a:p>
          <a:p>
            <a:r>
              <a:rPr lang="en-US" dirty="0" smtClean="0"/>
              <a:t>Apps </a:t>
            </a:r>
            <a:r>
              <a:rPr lang="en-US" dirty="0"/>
              <a:t>→ Variation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</a:t>
            </a:r>
            <a:r>
              <a:rPr lang="en-US" dirty="0" err="1"/>
              <a:t>Ensembl</a:t>
            </a:r>
            <a:r>
              <a:rPr lang="en-US" dirty="0"/>
              <a:t> gene id column: field to correct node table column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Feature service: combo box to desired implementation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Variation service: combo box to desired implementation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On </a:t>
            </a:r>
            <a:r>
              <a:rPr lang="en-US" dirty="0" err="1"/>
              <a:t>Config</a:t>
            </a:r>
            <a:r>
              <a:rPr lang="en-US" dirty="0"/>
              <a:t> tab set Consequence prediction service: combo box to desired implementation</a:t>
            </a:r>
            <a:endParaRPr lang="en-US" dirty="0" smtClean="0">
              <a:effectLst/>
            </a:endParaRPr>
          </a:p>
          <a:p>
            <a:r>
              <a:rPr lang="en-US" dirty="0" smtClean="0"/>
              <a:t>Click </a:t>
            </a:r>
            <a:r>
              <a:rPr lang="en-US" dirty="0"/>
              <a:t>the Apply button if any configuration data changes</a:t>
            </a:r>
            <a:endParaRPr lang="en-US" dirty="0" smtClean="0">
              <a:effectLst/>
            </a:endParaRPr>
          </a:p>
          <a:p>
            <a:r>
              <a:rPr lang="en-US" dirty="0" smtClean="0"/>
              <a:t>Click </a:t>
            </a:r>
            <a:r>
              <a:rPr lang="en-US" dirty="0"/>
              <a:t>Annotate variation consequences... tool bar button</a:t>
            </a:r>
            <a:endParaRPr lang="en-US" dirty="0" smtClean="0">
              <a:effectLst/>
            </a:endParaRPr>
          </a:p>
          <a:p>
            <a:r>
              <a:rPr lang="en-US" dirty="0" smtClean="0"/>
              <a:t>All </a:t>
            </a:r>
            <a:r>
              <a:rPr lang="en-US" dirty="0"/>
              <a:t>genomic features associated with the nodes in the current network are displayed in the Feature view</a:t>
            </a:r>
            <a:endParaRPr lang="en-US" dirty="0" smtClean="0">
              <a:effectLst/>
            </a:endParaRPr>
          </a:p>
          <a:p>
            <a:r>
              <a:rPr lang="en-US" dirty="0" smtClean="0"/>
              <a:t>All </a:t>
            </a:r>
            <a:r>
              <a:rPr lang="en-US" dirty="0"/>
              <a:t>variations associated with the genomic features associated with the nodes in the current network are displayed </a:t>
            </a:r>
            <a:r>
              <a:rPr lang="en-US" dirty="0" smtClean="0"/>
              <a:t>in </a:t>
            </a:r>
            <a:r>
              <a:rPr lang="en-US" dirty="0"/>
              <a:t>the Variation view</a:t>
            </a:r>
            <a:endParaRPr lang="en-US" dirty="0" smtClean="0">
              <a:effectLst/>
            </a:endParaRPr>
          </a:p>
          <a:p>
            <a:r>
              <a:rPr lang="en-US" dirty="0" smtClean="0"/>
              <a:t>All </a:t>
            </a:r>
            <a:r>
              <a:rPr lang="en-US" dirty="0"/>
              <a:t>newly predicted variation consequences for all variations associated with the genomic features associated with the nodes in the current network are displayed in the Consequence view</a:t>
            </a:r>
            <a:endParaRPr lang="en-US" dirty="0" smtClean="0">
              <a:effectLst/>
            </a:endParaRPr>
          </a:p>
          <a:p>
            <a:r>
              <a:rPr lang="en-US" dirty="0" smtClean="0"/>
              <a:t>A </a:t>
            </a:r>
            <a:r>
              <a:rPr lang="en-US" dirty="0"/>
              <a:t>new column ‘</a:t>
            </a:r>
            <a:r>
              <a:rPr lang="en-US" dirty="0" err="1"/>
              <a:t>variation_count</a:t>
            </a:r>
            <a:r>
              <a:rPr lang="en-US" dirty="0"/>
              <a:t>’ is added to the node table with the aggregate total count of variations per node</a:t>
            </a:r>
            <a:endParaRPr lang="en-US" dirty="0" smtClean="0">
              <a:effectLst/>
            </a:endParaRPr>
          </a:p>
          <a:p>
            <a:r>
              <a:rPr lang="en-US" dirty="0" smtClean="0"/>
              <a:t>A </a:t>
            </a:r>
            <a:r>
              <a:rPr lang="en-US" dirty="0"/>
              <a:t>new column ‘</a:t>
            </a:r>
            <a:r>
              <a:rPr lang="en-US" dirty="0" err="1"/>
              <a:t>variation_consequence_count</a:t>
            </a:r>
            <a:r>
              <a:rPr lang="en-US" dirty="0"/>
              <a:t>’ is added to the node table with the aggregate total count of newly predicted variation consequences per node</a:t>
            </a:r>
            <a:endParaRPr lang="en-US" dirty="0" smtClean="0">
              <a:effectLst/>
            </a:endParaRPr>
          </a:p>
          <a:p>
            <a:r>
              <a:rPr lang="en-US" dirty="0" smtClean="0"/>
              <a:t>New </a:t>
            </a:r>
            <a:r>
              <a:rPr lang="en-US" dirty="0"/>
              <a:t>columns for each Sequence Ontology (SO) consequence term (e.g. ‘</a:t>
            </a:r>
            <a:r>
              <a:rPr lang="en-US" dirty="0" err="1"/>
              <a:t>stop_gained</a:t>
            </a:r>
            <a:r>
              <a:rPr lang="en-US" dirty="0"/>
              <a:t>’, ‘</a:t>
            </a:r>
            <a:r>
              <a:rPr lang="en-US" dirty="0" err="1"/>
              <a:t>stop_lost</a:t>
            </a:r>
            <a:r>
              <a:rPr lang="en-US" dirty="0"/>
              <a:t>’) are added to the node table with the aggregate total count of newly predicted variation consequences per node</a:t>
            </a:r>
            <a:endParaRPr lang="en-US" dirty="0">
              <a:effectLst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966" y="437486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51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nfig-p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900"/>
            <a:ext cx="9144000" cy="56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961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881</Words>
  <Application>Microsoft Macintosh PowerPoint</Application>
  <PresentationFormat>On-screen Show (4:3)</PresentationFormat>
  <Paragraphs>103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Variation Cytoscape 3 app </vt:lpstr>
      <vt:lpstr>Hacking variation-cytoscape3-app</vt:lpstr>
      <vt:lpstr>Using variation-cytoscape3-app</vt:lpstr>
      <vt:lpstr>Availability</vt:lpstr>
      <vt:lpstr>Retrieve features task</vt:lpstr>
      <vt:lpstr>Add variations task</vt:lpstr>
      <vt:lpstr>Annotate variation consequences task</vt:lpstr>
      <vt:lpstr>Predict variation consequences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National Marrow Donor Program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Variation Cytoscape 3 app </dc:title>
  <dc:creator>Michael Heuer</dc:creator>
  <cp:lastModifiedBy>Michael Heuer</cp:lastModifiedBy>
  <cp:revision>13</cp:revision>
  <dcterms:created xsi:type="dcterms:W3CDTF">2013-10-28T15:32:02Z</dcterms:created>
  <dcterms:modified xsi:type="dcterms:W3CDTF">2013-11-04T16:25:27Z</dcterms:modified>
</cp:coreProperties>
</file>

<file path=docProps/thumbnail.jpeg>
</file>